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5"/>
  </p:notesMasterIdLst>
  <p:sldIdLst>
    <p:sldId id="279" r:id="rId2"/>
    <p:sldId id="280" r:id="rId3"/>
    <p:sldId id="281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9200"/>
    <a:srgbClr val="BC7900"/>
    <a:srgbClr val="003402"/>
    <a:srgbClr val="FFA709"/>
    <a:srgbClr val="FE8602"/>
    <a:srgbClr val="006C12"/>
    <a:srgbClr val="547A00"/>
    <a:srgbClr val="2597FF"/>
    <a:srgbClr val="00698A"/>
    <a:srgbClr val="77A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63" autoAdjust="0"/>
    <p:restoredTop sz="94660"/>
  </p:normalViewPr>
  <p:slideViewPr>
    <p:cSldViewPr>
      <p:cViewPr varScale="1">
        <p:scale>
          <a:sx n="98" d="100"/>
          <a:sy n="98" d="100"/>
        </p:scale>
        <p:origin x="225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F9A67-36E5-46DA-B11A-2A1DB78297E7}" type="datetimeFigureOut">
              <a:rPr lang="en-US" smtClean="0"/>
              <a:t>5/11/2020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C702B4-5DC5-47A7-99B2-0CB8E1A6FB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784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>
            <a:extLst>
              <a:ext uri="{FF2B5EF4-FFF2-40B4-BE49-F238E27FC236}">
                <a16:creationId xmlns:a16="http://schemas.microsoft.com/office/drawing/2014/main" id="{89711950-29FC-4D32-BBA8-A541E1EE413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6969EAB-B6A6-40C2-B563-810F81774BFE}" type="slidenum">
              <a:rPr lang="en-AU" altLang="en-US">
                <a:latin typeface="Arial" panose="020B0604020202020204" pitchFamily="34" charset="0"/>
              </a:rPr>
              <a:pPr eaLnBrk="1" hangingPunct="1"/>
              <a:t>1</a:t>
            </a:fld>
            <a:endParaRPr lang="en-AU" altLang="en-US">
              <a:latin typeface="Arial" panose="020B0604020202020204" pitchFamily="34" charset="0"/>
            </a:endParaRPr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5208E31A-909C-4F2B-8E78-AE97C104FB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104BA070-4377-4D55-B3B5-63662F05B9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F74B07FA-8E36-45BD-B23C-965D89EB7CD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55A93D6-5ED6-40E7-9AF3-50268E251CC4}" type="slidenum">
              <a:rPr lang="en-AU" altLang="en-US">
                <a:latin typeface="Arial" panose="020B0604020202020204" pitchFamily="34" charset="0"/>
              </a:rPr>
              <a:pPr eaLnBrk="1" hangingPunct="1"/>
              <a:t>2</a:t>
            </a:fld>
            <a:endParaRPr lang="en-AU" altLang="en-US">
              <a:latin typeface="Arial" panose="020B0604020202020204" pitchFamily="34" charset="0"/>
            </a:endParaRPr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3A04F90F-4C91-487F-9590-3F0ADEA0B4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C4C0D82D-7821-4C87-8238-BAF21E706F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>
            <a:extLst>
              <a:ext uri="{FF2B5EF4-FFF2-40B4-BE49-F238E27FC236}">
                <a16:creationId xmlns:a16="http://schemas.microsoft.com/office/drawing/2014/main" id="{54F03280-1B45-464C-9A77-AD69D10FE7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C2C6ABC-31C2-47CF-8AD9-CE929A1FEF93}" type="slidenum">
              <a:rPr lang="en-AU" altLang="en-US">
                <a:latin typeface="Arial" panose="020B0604020202020204" pitchFamily="34" charset="0"/>
              </a:rPr>
              <a:pPr eaLnBrk="1" hangingPunct="1"/>
              <a:t>3</a:t>
            </a:fld>
            <a:endParaRPr lang="en-AU" altLang="en-US">
              <a:latin typeface="Arial" panose="020B0604020202020204" pitchFamily="34" charset="0"/>
            </a:endParaRPr>
          </a:p>
        </p:txBody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BFA43C83-7DC8-4398-A4C4-F32E8E970A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>
            <a:extLst>
              <a:ext uri="{FF2B5EF4-FFF2-40B4-BE49-F238E27FC236}">
                <a16:creationId xmlns:a16="http://schemas.microsoft.com/office/drawing/2014/main" id="{E025C81B-B2FF-4625-BACD-BF38061C82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7080" y="4956050"/>
            <a:ext cx="8093365" cy="916230"/>
          </a:xfrm>
          <a:effectLst/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8236" y="5872280"/>
            <a:ext cx="8102210" cy="6108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985720"/>
            <a:ext cx="7940660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670" y="1749245"/>
            <a:ext cx="7940661" cy="4428446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6790" y="527605"/>
            <a:ext cx="6719020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3310" y="1443835"/>
            <a:ext cx="6719020" cy="4733855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3014"/>
            <a:ext cx="8229600" cy="58462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985720"/>
            <a:ext cx="8229600" cy="72281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965" y="1780719"/>
            <a:ext cx="4123035" cy="571629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592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965" y="2391539"/>
            <a:ext cx="4123035" cy="335951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1" y="1780720"/>
            <a:ext cx="4106566" cy="571630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592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391540"/>
            <a:ext cx="4106566" cy="335951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722A8266-27B0-49DD-80AC-45C632C8160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Exercise 1 </a:t>
            </a:r>
            <a:br>
              <a:rPr lang="en-US" altLang="en-US" dirty="0"/>
            </a:br>
            <a:r>
              <a:rPr lang="en-US" altLang="en-US" dirty="0"/>
              <a:t>– Requirements Specification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E5571DB9-F23F-4F52-9A79-6016913A6F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altLang="en-US" dirty="0"/>
              <a:t>Problem Statement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C06FF7B6-C1DA-49FE-97CE-9D5FBADAB9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00113" y="1844675"/>
            <a:ext cx="8054975" cy="4897438"/>
          </a:xfrm>
        </p:spPr>
        <p:txBody>
          <a:bodyPr/>
          <a:lstStyle/>
          <a:p>
            <a:pPr eaLnBrk="1" hangingPunct="1"/>
            <a:r>
              <a:rPr lang="en-AU" altLang="en-US" sz="2800" dirty="0"/>
              <a:t>Produce a mobile phone that is capable of communicating </a:t>
            </a:r>
            <a:r>
              <a:rPr lang="en-US" altLang="en-US" sz="2800" dirty="0"/>
              <a:t>using either voice or text.</a:t>
            </a:r>
          </a:p>
          <a:p>
            <a:pPr eaLnBrk="1" hangingPunct="1"/>
            <a:r>
              <a:rPr lang="en-US" altLang="en-US" sz="2800" dirty="0"/>
              <a:t>  Needs Analysis</a:t>
            </a:r>
          </a:p>
          <a:p>
            <a:pPr lvl="1" eaLnBrk="1" hangingPunct="1"/>
            <a:r>
              <a:rPr lang="en-US" altLang="en-US" sz="2400" dirty="0"/>
              <a:t>A junior engineer asked the customer a series of questions in regard to dimensions, weight, standby time </a:t>
            </a:r>
            <a:r>
              <a:rPr lang="en-US" altLang="en-US" sz="2400" dirty="0" err="1"/>
              <a:t>etc</a:t>
            </a:r>
            <a:r>
              <a:rPr lang="en-US" altLang="en-US" sz="2400" dirty="0"/>
              <a:t> before producing the following requirements</a:t>
            </a:r>
          </a:p>
          <a:p>
            <a:pPr lvl="1" eaLnBrk="1" hangingPunct="1"/>
            <a:r>
              <a:rPr lang="en-US" altLang="en-US" sz="2400" dirty="0"/>
              <a:t>Use the validation criteria to assess these requirements (matrix on large sheet of paper)</a:t>
            </a:r>
          </a:p>
          <a:p>
            <a:pPr lvl="1" eaLnBrk="1" hangingPunct="1"/>
            <a:r>
              <a:rPr lang="en-AU" altLang="en-US" sz="2400" dirty="0"/>
              <a:t>If a requirement does not satisfy the properties, restate it so that it does.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>
            <a:extLst>
              <a:ext uri="{FF2B5EF4-FFF2-40B4-BE49-F238E27FC236}">
                <a16:creationId xmlns:a16="http://schemas.microsoft.com/office/drawing/2014/main" id="{3E8A0B46-38B3-4F96-A76F-CF85DC4C07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96260" y="527605"/>
            <a:ext cx="5721863" cy="6553200"/>
          </a:xfrm>
        </p:spPr>
        <p:txBody>
          <a:bodyPr/>
          <a:lstStyle/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AutoNum type="arabicPeriod"/>
            </a:pPr>
            <a:r>
              <a:rPr lang="en-US" altLang="en-US" sz="2400" dirty="0"/>
              <a:t>The phone should be easy-to-use.</a:t>
            </a:r>
            <a:endParaRPr lang="en-AU" altLang="en-US" sz="2400" dirty="0"/>
          </a:p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AutoNum type="arabicPeriod"/>
            </a:pPr>
            <a:r>
              <a:rPr lang="en-US" altLang="en-US" sz="2400" dirty="0"/>
              <a:t>The phone should have a maximum weight of 150 g.</a:t>
            </a:r>
            <a:endParaRPr lang="en-AU" altLang="en-US" sz="2400" dirty="0"/>
          </a:p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AutoNum type="arabicPeriod"/>
            </a:pPr>
            <a:r>
              <a:rPr lang="en-US" altLang="en-US" sz="2400" dirty="0"/>
              <a:t>The phone should have a talk time of 1000 hours.</a:t>
            </a:r>
          </a:p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AutoNum type="arabicPeriod"/>
            </a:pPr>
            <a:r>
              <a:rPr lang="en-US" altLang="en-US" sz="2400" dirty="0"/>
              <a:t>The phone should have a stand-by time of 500 hours.</a:t>
            </a:r>
            <a:endParaRPr lang="en-AU" altLang="en-US" sz="2400" dirty="0"/>
          </a:p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AutoNum type="arabicPeriod"/>
            </a:pPr>
            <a:r>
              <a:rPr lang="en-US" altLang="en-US" sz="2400" dirty="0"/>
              <a:t>The phone should use a nickel cadmium battery.</a:t>
            </a:r>
            <a:r>
              <a:rPr lang="en-AU" altLang="en-US" sz="2400" dirty="0"/>
              <a:t> </a:t>
            </a:r>
          </a:p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AutoNum type="arabicPeriod"/>
            </a:pPr>
            <a:r>
              <a:rPr lang="en-US" altLang="en-US" sz="2400" dirty="0"/>
              <a:t>The maximum dimensions of the phone including the battery should be 100mm x 50mm x 20mm.</a:t>
            </a:r>
            <a:endParaRPr lang="en-AU" altLang="en-US" sz="2400" dirty="0"/>
          </a:p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AutoNum type="arabicPeriod"/>
            </a:pPr>
            <a:r>
              <a:rPr lang="en-US" altLang="en-US" sz="2400" dirty="0"/>
              <a:t>The phone should operate at any geographic location within the Australia mainland.</a:t>
            </a:r>
            <a:endParaRPr lang="en-AU" altLang="en-US" sz="2400" dirty="0"/>
          </a:p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AutoNum type="arabicPeriod"/>
            </a:pPr>
            <a:r>
              <a:rPr lang="en-US" altLang="en-US" sz="2400" dirty="0"/>
              <a:t>The phone should be no more than 20 mm deep.</a:t>
            </a:r>
            <a:endParaRPr lang="en-AU" altLang="en-US" sz="2400" dirty="0"/>
          </a:p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AutoNum type="arabicPeriod"/>
            </a:pPr>
            <a:r>
              <a:rPr lang="en-US" altLang="en-US" sz="2400" dirty="0"/>
              <a:t>The phone's camera must be at least 1.2 megapixels.</a:t>
            </a:r>
            <a:endParaRPr lang="en-AU" altLang="en-US" sz="2400" dirty="0"/>
          </a:p>
          <a:p>
            <a:pPr marL="609600" indent="-609600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AU" altLang="en-US" sz="2400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5EE03B2-1DBE-48E0-96AD-5B6EC06D66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8230" y="374900"/>
            <a:ext cx="3970330" cy="6247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lvl="1" eaLnBrk="1" hangingPunct="1"/>
            <a:r>
              <a:rPr lang="en-AU" altLang="en-US" sz="2000" dirty="0"/>
              <a:t>Is each requirement </a:t>
            </a:r>
            <a:r>
              <a:rPr lang="en-AU" altLang="en-US" sz="2000" dirty="0">
                <a:solidFill>
                  <a:schemeClr val="hlink"/>
                </a:solidFill>
              </a:rPr>
              <a:t>abstract</a:t>
            </a:r>
            <a:r>
              <a:rPr lang="en-AU" altLang="en-US" sz="2000" dirty="0"/>
              <a:t>?</a:t>
            </a:r>
          </a:p>
          <a:p>
            <a:pPr lvl="1" eaLnBrk="1" hangingPunct="1"/>
            <a:r>
              <a:rPr lang="en-AU" altLang="en-US" sz="2000" dirty="0"/>
              <a:t>Is each requirement </a:t>
            </a:r>
            <a:r>
              <a:rPr lang="en-AU" altLang="en-US" sz="2000" dirty="0">
                <a:solidFill>
                  <a:schemeClr val="hlink"/>
                </a:solidFill>
              </a:rPr>
              <a:t>unambiguous</a:t>
            </a:r>
            <a:r>
              <a:rPr lang="en-AU" altLang="en-US" sz="2000" dirty="0"/>
              <a:t>?</a:t>
            </a:r>
          </a:p>
          <a:p>
            <a:pPr lvl="1" eaLnBrk="1" hangingPunct="1"/>
            <a:r>
              <a:rPr lang="en-AU" altLang="en-US" sz="2000" dirty="0"/>
              <a:t>Is each requirement </a:t>
            </a:r>
            <a:r>
              <a:rPr lang="en-AU" altLang="en-US" sz="2000" dirty="0">
                <a:solidFill>
                  <a:schemeClr val="hlink"/>
                </a:solidFill>
              </a:rPr>
              <a:t>verifiable</a:t>
            </a:r>
            <a:r>
              <a:rPr lang="en-AU" altLang="en-US" sz="2000" dirty="0"/>
              <a:t>?</a:t>
            </a:r>
          </a:p>
          <a:p>
            <a:pPr lvl="1" eaLnBrk="1" hangingPunct="1"/>
            <a:r>
              <a:rPr lang="en-US" altLang="en-US" sz="2000" dirty="0"/>
              <a:t>Is each requirement </a:t>
            </a:r>
            <a:r>
              <a:rPr lang="en-US" altLang="en-US" sz="2000" dirty="0">
                <a:solidFill>
                  <a:schemeClr val="hlink"/>
                </a:solidFill>
              </a:rPr>
              <a:t>traceable</a:t>
            </a:r>
            <a:r>
              <a:rPr lang="en-US" altLang="en-US" sz="2000" dirty="0"/>
              <a:t> to a user need?</a:t>
            </a:r>
          </a:p>
          <a:p>
            <a:pPr lvl="1" eaLnBrk="1" hangingPunct="1"/>
            <a:r>
              <a:rPr lang="en-US" altLang="en-US" sz="2000" dirty="0"/>
              <a:t>Is each requirement </a:t>
            </a:r>
            <a:r>
              <a:rPr lang="en-US" altLang="en-US" sz="2000" dirty="0">
                <a:solidFill>
                  <a:schemeClr val="hlink"/>
                </a:solidFill>
              </a:rPr>
              <a:t>realistic</a:t>
            </a:r>
            <a:r>
              <a:rPr lang="en-US" altLang="en-US" sz="2000" dirty="0"/>
              <a:t> and </a:t>
            </a:r>
            <a:r>
              <a:rPr lang="en-US" altLang="en-US" sz="2000" dirty="0">
                <a:solidFill>
                  <a:schemeClr val="hlink"/>
                </a:solidFill>
              </a:rPr>
              <a:t>technically feasible</a:t>
            </a:r>
            <a:r>
              <a:rPr lang="en-US" altLang="en-US" sz="2000" dirty="0"/>
              <a:t>?</a:t>
            </a:r>
          </a:p>
          <a:p>
            <a:pPr lvl="1" eaLnBrk="1" hangingPunct="1"/>
            <a:r>
              <a:rPr lang="en-US" altLang="en-US" sz="2000" dirty="0"/>
              <a:t>Collective properties</a:t>
            </a:r>
          </a:p>
          <a:p>
            <a:pPr lvl="2" eaLnBrk="1" hangingPunct="1"/>
            <a:r>
              <a:rPr lang="en-US" altLang="en-US" sz="2000" dirty="0"/>
              <a:t>Are all the end-user needs addressed in the Requirements </a:t>
            </a:r>
            <a:r>
              <a:rPr lang="en-US" altLang="en-US" sz="2000" dirty="0" err="1"/>
              <a:t>Specfn</a:t>
            </a:r>
            <a:r>
              <a:rPr lang="en-US" altLang="en-US" sz="2000" dirty="0"/>
              <a:t>?</a:t>
            </a:r>
            <a:endParaRPr lang="en-AU" altLang="en-US" sz="2000" dirty="0"/>
          </a:p>
          <a:p>
            <a:pPr lvl="2" eaLnBrk="1" hangingPunct="1"/>
            <a:r>
              <a:rPr lang="en-US" altLang="en-US" sz="2000" dirty="0"/>
              <a:t>T</a:t>
            </a:r>
            <a:r>
              <a:rPr lang="en-AU" altLang="en-US" sz="2000" dirty="0"/>
              <a:t>here should be no overlap or redundancy between requirements. </a:t>
            </a:r>
          </a:p>
          <a:p>
            <a:pPr lvl="2" eaLnBrk="1" hangingPunct="1"/>
            <a:r>
              <a:rPr lang="en-US" altLang="en-US" sz="2000" dirty="0"/>
              <a:t>The Requirements Specification should not be self-contradictory. </a:t>
            </a:r>
            <a:endParaRPr lang="en-AU" altLang="en-US" sz="2000" dirty="0"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A3D0761-5DC6-4C59-9D27-0F002B9110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75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245</Words>
  <Application>Microsoft Office PowerPoint</Application>
  <PresentationFormat>On-screen Show (4:3)</PresentationFormat>
  <Paragraphs>28</Paragraphs>
  <Slides>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Tahoma</vt:lpstr>
      <vt:lpstr>Wingdings</vt:lpstr>
      <vt:lpstr>Office Theme</vt:lpstr>
      <vt:lpstr>Exercise 1  – Requirements Specification</vt:lpstr>
      <vt:lpstr>Problem Statement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2015-01-25T12:36:41Z</dcterms:created>
  <dcterms:modified xsi:type="dcterms:W3CDTF">2020-05-10T15:03:29Z</dcterms:modified>
</cp:coreProperties>
</file>

<file path=docProps/thumbnail.jpeg>
</file>